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61" r:id="rId6"/>
    <p:sldId id="259" r:id="rId7"/>
    <p:sldId id="262" r:id="rId8"/>
    <p:sldId id="272" r:id="rId9"/>
    <p:sldId id="263" r:id="rId10"/>
    <p:sldId id="264" r:id="rId11"/>
    <p:sldId id="266" r:id="rId12"/>
    <p:sldId id="267" r:id="rId13"/>
    <p:sldId id="265" r:id="rId14"/>
    <p:sldId id="269" r:id="rId15"/>
    <p:sldId id="270" r:id="rId16"/>
    <p:sldId id="271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00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9440-44F9-4C29-9305-2E3CB52FCF52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0FCA-B2E5-4B78-A82E-83D19D91E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9440-44F9-4C29-9305-2E3CB52FCF52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0FCA-B2E5-4B78-A82E-83D19D91E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9440-44F9-4C29-9305-2E3CB52FCF52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0FCA-B2E5-4B78-A82E-83D19D91E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639762"/>
          </a:xfrm>
          <a:solidFill>
            <a:srgbClr val="CCCCFF"/>
          </a:solidFill>
        </p:spPr>
        <p:txBody>
          <a:bodyPr>
            <a:normAutofit/>
          </a:bodyPr>
          <a:lstStyle>
            <a:lvl1pPr>
              <a:defRPr sz="2800"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9440-44F9-4C29-9305-2E3CB52FCF52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0FCA-B2E5-4B78-A82E-83D19D91E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9440-44F9-4C29-9305-2E3CB52FCF52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0FCA-B2E5-4B78-A82E-83D19D91E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9440-44F9-4C29-9305-2E3CB52FCF52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0FCA-B2E5-4B78-A82E-83D19D91E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9440-44F9-4C29-9305-2E3CB52FCF52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0FCA-B2E5-4B78-A82E-83D19D91E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9440-44F9-4C29-9305-2E3CB52FCF52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0FCA-B2E5-4B78-A82E-83D19D91E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9440-44F9-4C29-9305-2E3CB52FCF52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0FCA-B2E5-4B78-A82E-83D19D91E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9440-44F9-4C29-9305-2E3CB52FCF52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0FCA-B2E5-4B78-A82E-83D19D91E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9440-44F9-4C29-9305-2E3CB52FCF52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0FCA-B2E5-4B78-A82E-83D19D91E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59440-44F9-4C29-9305-2E3CB52FCF52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A0FCA-B2E5-4B78-A82E-83D19D91E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valuch\Desktop\Clipboard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514600" y="2286000"/>
            <a:ext cx="3962400" cy="33419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Black" pitchFamily="34" charset="0"/>
              </a:rPr>
              <a:t>8 kHz perturbations, investigations and follow-up for the transverse damper system (ADT, Point 4)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943600"/>
            <a:ext cx="5410200" cy="7620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D. </a:t>
            </a:r>
            <a:r>
              <a:rPr lang="en-US" sz="1800" b="1" dirty="0" err="1" smtClean="0">
                <a:solidFill>
                  <a:schemeClr val="tx1"/>
                </a:solidFill>
              </a:rPr>
              <a:t>Valuch</a:t>
            </a:r>
            <a:r>
              <a:rPr lang="en-US" sz="1800" b="1" dirty="0" smtClean="0">
                <a:solidFill>
                  <a:schemeClr val="tx1"/>
                </a:solidFill>
              </a:rPr>
              <a:t>, R. </a:t>
            </a:r>
            <a:r>
              <a:rPr lang="en-US" sz="1800" b="1" dirty="0" err="1" smtClean="0">
                <a:solidFill>
                  <a:schemeClr val="tx1"/>
                </a:solidFill>
              </a:rPr>
              <a:t>Louwerse</a:t>
            </a:r>
            <a:r>
              <a:rPr lang="en-US" sz="1800" b="1" dirty="0" smtClean="0">
                <a:solidFill>
                  <a:schemeClr val="tx1"/>
                </a:solidFill>
              </a:rPr>
              <a:t>, W. </a:t>
            </a:r>
            <a:r>
              <a:rPr lang="en-US" sz="1800" b="1" dirty="0" err="1" smtClean="0">
                <a:solidFill>
                  <a:schemeClr val="tx1"/>
                </a:solidFill>
              </a:rPr>
              <a:t>Höfle</a:t>
            </a:r>
            <a:r>
              <a:rPr lang="en-US" sz="1800" b="1" dirty="0" smtClean="0">
                <a:solidFill>
                  <a:schemeClr val="tx1"/>
                </a:solidFill>
              </a:rPr>
              <a:t> (BE/RF)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thanks to V. </a:t>
            </a:r>
            <a:r>
              <a:rPr lang="en-US" sz="1800" b="1" dirty="0" err="1" smtClean="0">
                <a:solidFill>
                  <a:schemeClr val="tx1"/>
                </a:solidFill>
              </a:rPr>
              <a:t>Chareyre</a:t>
            </a:r>
            <a:r>
              <a:rPr lang="en-US" sz="1800" b="1" dirty="0" smtClean="0">
                <a:solidFill>
                  <a:schemeClr val="tx1"/>
                </a:solidFill>
              </a:rPr>
              <a:t>, A. </a:t>
            </a:r>
            <a:r>
              <a:rPr lang="en-US" sz="1800" b="1" dirty="0" err="1" smtClean="0">
                <a:solidFill>
                  <a:schemeClr val="tx1"/>
                </a:solidFill>
              </a:rPr>
              <a:t>Funken</a:t>
            </a:r>
            <a:r>
              <a:rPr lang="en-US" sz="1800" b="1" dirty="0" smtClean="0">
                <a:solidFill>
                  <a:schemeClr val="tx1"/>
                </a:solidFill>
              </a:rPr>
              <a:t> (EN/EL)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and observations in SR4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</a:t>
            </a:r>
            <a:r>
              <a:rPr lang="en-US" b="1" i="1" dirty="0" smtClean="0">
                <a:solidFill>
                  <a:srgbClr val="FF0000"/>
                </a:solidFill>
              </a:rPr>
              <a:t>~90mA@8kHz leaking from the ADT racks in SR4 !</a:t>
            </a:r>
          </a:p>
          <a:p>
            <a:r>
              <a:rPr lang="en-US" dirty="0" smtClean="0"/>
              <a:t>Leaking Common Mode (CM) ground currents introduce a differential voltage on our coaxial lines driving equipment in UX45</a:t>
            </a:r>
          </a:p>
          <a:p>
            <a:r>
              <a:rPr lang="en-US" sz="1400" dirty="0" smtClean="0"/>
              <a:t>Large ground cable loops induce also lot of 8kHz magnetic field in the building (radiated emission)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" y="3124200"/>
            <a:ext cx="9053513" cy="362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and observations in SR4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" y="1066800"/>
            <a:ext cx="804862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and observations in SR4</a:t>
            </a:r>
            <a:endParaRPr lang="en-US" dirty="0"/>
          </a:p>
        </p:txBody>
      </p:sp>
      <p:pic>
        <p:nvPicPr>
          <p:cNvPr id="5122" name="Picture 2" descr="G:\Departments\AB\Groups\RF\Machines\LHC\ADT\Measurements\100224 - SR4 8kHz ground currents\8kh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4038600" cy="2761393"/>
          </a:xfrm>
          <a:prstGeom prst="rect">
            <a:avLst/>
          </a:prstGeom>
          <a:noFill/>
        </p:spPr>
      </p:pic>
      <p:pic>
        <p:nvPicPr>
          <p:cNvPr id="5123" name="Picture 3" descr="G:\Departments\AB\Groups\RF\Machines\LHC\ADT\Measurements\100224 - SR4 8kHz ground currents\8khz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000" y="1219200"/>
            <a:ext cx="4000000" cy="2735000"/>
          </a:xfrm>
          <a:prstGeom prst="rect">
            <a:avLst/>
          </a:prstGeom>
          <a:noFill/>
        </p:spPr>
      </p:pic>
      <p:pic>
        <p:nvPicPr>
          <p:cNvPr id="5124" name="Picture 4" descr="G:\Departments\AB\Groups\RF\Machines\LHC\ADT\Measurements\100224 - SR4 8kHz ground currents\8khz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046800"/>
            <a:ext cx="4000000" cy="273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8200" y="5029200"/>
            <a:ext cx="4114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Leakage current from the previous slide displayed in time domain.</a:t>
            </a:r>
          </a:p>
          <a:p>
            <a:r>
              <a:rPr lang="en-US" dirty="0" smtClean="0"/>
              <a:t>The 8kHz current has a 50Hz 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“Emergency” remedy for the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219200"/>
          </a:xfrm>
        </p:spPr>
        <p:txBody>
          <a:bodyPr/>
          <a:lstStyle/>
          <a:p>
            <a:r>
              <a:rPr lang="en-US" dirty="0" smtClean="0"/>
              <a:t>The 8kHz currents could be measured in each piece of conductor between any points in the ADT racks (coaxial cables, ground bars, rack structural components)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636837"/>
            <a:ext cx="5105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Modifications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applied to the ADT during the winter LHC shutdown: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Inserted common mode chokes (~5mH or 250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W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@8kHz) on all 16 coaxial lines connecting SR4 and UX45 ADT equipment.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&gt;10dB suppression @8kHz, &gt;20dB @16kHz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dirty="0" smtClean="0"/>
              <a:t>Modification of the signal levels, </a:t>
            </a:r>
            <a:r>
              <a:rPr lang="en-US" b="1" i="1" dirty="0" smtClean="0">
                <a:solidFill>
                  <a:srgbClr val="FF0000"/>
                </a:solidFill>
              </a:rPr>
              <a:t>further 10dB improvement (wideband, only differential mode)</a:t>
            </a:r>
            <a:endParaRPr kumimoji="0" lang="en-US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dirty="0" smtClean="0"/>
              <a:t>Modified grounding connections for some sensitive equipment</a:t>
            </a:r>
            <a:endParaRPr lang="en-US" dirty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C:\Documents and Settings\dvaluch\Desktop\IMG_0213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1660" y="2341880"/>
            <a:ext cx="3101340" cy="41351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59497" y="6553200"/>
            <a:ext cx="6161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Everything what was possible to do with a reasonable effort within the winter shutdown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“Emergency” remedy for the ADT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24729"/>
            <a:ext cx="8662988" cy="590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867400" y="3124200"/>
            <a:ext cx="22098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Signal level modification should provide further wideband improvement by 10dB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133600" y="2590800"/>
            <a:ext cx="304800" cy="6858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76600" y="2362200"/>
            <a:ext cx="304800" cy="9144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667000" y="4267200"/>
            <a:ext cx="304800" cy="762000"/>
          </a:xfrm>
          <a:prstGeom prst="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91211102235_ADT_level2_vs_3_spect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52181"/>
            <a:ext cx="7696200" cy="6405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5200" y="147935"/>
            <a:ext cx="2374568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December 2009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003030010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2379" r="-22379"/>
          <a:stretch>
            <a:fillRect/>
          </a:stretch>
        </p:blipFill>
        <p:spPr>
          <a:xfrm>
            <a:off x="-990600" y="381000"/>
            <a:ext cx="11210942" cy="6477001"/>
          </a:xfrm>
        </p:spPr>
      </p:pic>
      <p:sp>
        <p:nvSpPr>
          <p:cNvPr id="8" name="TextBox 7"/>
          <p:cNvSpPr txBox="1"/>
          <p:nvPr/>
        </p:nvSpPr>
        <p:spPr>
          <a:xfrm>
            <a:off x="3676439" y="152400"/>
            <a:ext cx="1809961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March 2010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638800"/>
            <a:ext cx="3048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Beam time needed to do more measurements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Suggested further follow-up of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 level of UPS input/output filtering and the quality of grounding in SR4 in not compatible with the ADT installation.</a:t>
            </a:r>
          </a:p>
          <a:p>
            <a:r>
              <a:rPr lang="en-US" dirty="0" smtClean="0"/>
              <a:t>Test with beam needed to see if the current modifications are sufficient</a:t>
            </a:r>
          </a:p>
          <a:p>
            <a:pPr marL="514350" indent="-457200">
              <a:spcBef>
                <a:spcPts val="0"/>
              </a:spcBef>
              <a:buFont typeface="+mj-lt"/>
              <a:buAutoNum type="arabicParenR"/>
            </a:pPr>
            <a:r>
              <a:rPr lang="en-US" b="1" i="1" dirty="0" smtClean="0">
                <a:solidFill>
                  <a:srgbClr val="0066FF"/>
                </a:solidFill>
              </a:rPr>
              <a:t>Install filters on the 230/400V in/out buses. </a:t>
            </a:r>
            <a:r>
              <a:rPr lang="en-US" dirty="0" smtClean="0"/>
              <a:t>Preferably the filter should dissipate the 8kHz component instead sending it back through the grounding system</a:t>
            </a:r>
          </a:p>
          <a:p>
            <a:pPr marL="514350" indent="-457200">
              <a:spcBef>
                <a:spcPts val="0"/>
              </a:spcBef>
              <a:buFont typeface="+mj-lt"/>
              <a:buAutoNum type="arabicParenR"/>
            </a:pPr>
            <a:r>
              <a:rPr lang="en-US" b="1" i="1" dirty="0" smtClean="0">
                <a:solidFill>
                  <a:srgbClr val="0066FF"/>
                </a:solidFill>
              </a:rPr>
              <a:t>Significantly improve grounding in SR4</a:t>
            </a:r>
            <a:r>
              <a:rPr lang="en-US" dirty="0" smtClean="0"/>
              <a:t>, at least the piece between the transformer and the UPS must still have sufficiently low impedance at 8kHz</a:t>
            </a:r>
          </a:p>
          <a:p>
            <a:pPr marL="514350" indent="-457200">
              <a:spcBef>
                <a:spcPts val="0"/>
              </a:spcBef>
              <a:buFont typeface="+mj-lt"/>
              <a:buAutoNum type="arabicParenR"/>
            </a:pPr>
            <a:r>
              <a:rPr lang="en-US" b="1" i="1" dirty="0" smtClean="0">
                <a:solidFill>
                  <a:srgbClr val="0066FF"/>
                </a:solidFill>
              </a:rPr>
              <a:t>Change the UPS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smtClean="0"/>
              <a:t>for one with lower emissions, at least the one in SR4. </a:t>
            </a:r>
          </a:p>
          <a:p>
            <a:pPr marL="514350" indent="-457200">
              <a:spcBef>
                <a:spcPts val="0"/>
              </a:spcBef>
              <a:buFont typeface="+mj-lt"/>
              <a:buAutoNum type="arabicParenR"/>
            </a:pPr>
            <a:r>
              <a:rPr lang="en-US" b="1" i="1" dirty="0" smtClean="0">
                <a:solidFill>
                  <a:srgbClr val="0066FF"/>
                </a:solidFill>
              </a:rPr>
              <a:t>Radiated emissions </a:t>
            </a:r>
            <a:r>
              <a:rPr lang="en-US" dirty="0" smtClean="0"/>
              <a:t>may be cured by changing the UPS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transverse damping system (ADT)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55388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038600" y="1143000"/>
            <a:ext cx="4495800" cy="1905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86600" y="1143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Powered by UPS in SR4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733800"/>
            <a:ext cx="4267200" cy="29718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3810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Powered by UPS in SR4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F_50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54357"/>
            <a:ext cx="8610600" cy="5903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ADT kicker voltage measurement (Nov. 2009)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1600200"/>
            <a:ext cx="58674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8kHz line on the HOM return was observed already </a:t>
            </a:r>
          </a:p>
          <a:p>
            <a:r>
              <a:rPr lang="en-US" dirty="0" smtClean="0"/>
              <a:t>before the whole “8kHz story” unfolded (</a:t>
            </a:r>
            <a:r>
              <a:rPr lang="en-US" b="1" dirty="0" smtClean="0"/>
              <a:t>29/11/2009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We were to further investigate nature of the line.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4948" y="4343400"/>
            <a:ext cx="40703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strong line at 8 kHz already observed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2362200" y="4648200"/>
            <a:ext cx="5334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BBQ tune measurement (Dec. 2009)</a:t>
            </a:r>
            <a:endParaRPr lang="en-US" dirty="0"/>
          </a:p>
        </p:txBody>
      </p:sp>
      <p:pic>
        <p:nvPicPr>
          <p:cNvPr id="4" name="Picture 3" descr="20091211102235_ADT_level2_vs_3_spect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133600"/>
            <a:ext cx="5481125" cy="456213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5638800" y="3276600"/>
            <a:ext cx="9144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629400" y="3124201"/>
            <a:ext cx="2313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8 kHz + ~50 Hz lines</a:t>
            </a:r>
          </a:p>
          <a:p>
            <a:r>
              <a:rPr lang="en-US" dirty="0" smtClean="0"/>
              <a:t>ADT ON (blue)</a:t>
            </a:r>
          </a:p>
          <a:p>
            <a:r>
              <a:rPr lang="en-US" dirty="0" smtClean="0"/>
              <a:t>ADT OFF (red)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12192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The BBQ measurement in December 2009 proved that the 8kHz line previously seen on the kicker is not only a measurement artifact.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81800" y="5638800"/>
            <a:ext cx="2313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11. December 2009</a:t>
            </a:r>
          </a:p>
          <a:p>
            <a:r>
              <a:rPr lang="en-US" dirty="0" smtClean="0"/>
              <a:t>Fill #908. See the LHC Log Book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2859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ADT drive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found the 8kHz signal in our signal chain: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447006" y="3264138"/>
            <a:ext cx="6096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504123" y="3199209"/>
            <a:ext cx="327342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71600" y="2601674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 kHz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259080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 kHz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8kHz frequency was noticeably similar to the audible noise generated by the UPS (both the SR4 and UX45)</a:t>
            </a:r>
          </a:p>
          <a:p>
            <a:r>
              <a:rPr lang="en-US" dirty="0" smtClean="0"/>
              <a:t>Measurements of the mains voltage showed 8kHz (+harmonics) pollution on both no-UPS and UPS power distributions</a:t>
            </a:r>
            <a:endParaRPr lang="en-US" dirty="0"/>
          </a:p>
        </p:txBody>
      </p:sp>
      <p:pic>
        <p:nvPicPr>
          <p:cNvPr id="5" name="Picture 4" descr="2365A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971800"/>
            <a:ext cx="5334000" cy="4000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6096000" y="3962400"/>
            <a:ext cx="6096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7228126" y="4659074"/>
            <a:ext cx="63293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9800" y="3299936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 kHz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13359" y="3985736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 kHz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suspect</a:t>
            </a:r>
            <a:endParaRPr lang="en-US" dirty="0"/>
          </a:p>
        </p:txBody>
      </p:sp>
      <p:pic>
        <p:nvPicPr>
          <p:cNvPr id="4" name="Picture 3" descr="UPS_SR4_courb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276600"/>
            <a:ext cx="4267200" cy="3200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5358" y="3849469"/>
            <a:ext cx="3374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Phase to Neutral: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~8V@8 kHz on top of the 230V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2957" y="6106180"/>
            <a:ext cx="1692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Measurement by</a:t>
            </a:r>
          </a:p>
          <a:p>
            <a:r>
              <a:rPr lang="en-US" sz="1400" dirty="0" smtClean="0"/>
              <a:t>V. </a:t>
            </a:r>
            <a:r>
              <a:rPr lang="en-US" sz="1400" dirty="0" err="1" smtClean="0"/>
              <a:t>Chareyre</a:t>
            </a:r>
            <a:r>
              <a:rPr lang="en-US" sz="1400" dirty="0" smtClean="0"/>
              <a:t> EN/EL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and observations in UX45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switching off the UPS in the UX45 and SR4 the 8kHz line and the forest of harmonics disappeared</a:t>
            </a:r>
          </a:p>
          <a:p>
            <a:r>
              <a:rPr lang="en-US" dirty="0" smtClean="0"/>
              <a:t>The 16kHz line was untouched – the signal must come from elsewhere</a:t>
            </a:r>
          </a:p>
          <a:p>
            <a:endParaRPr lang="en-US" dirty="0"/>
          </a:p>
          <a:p>
            <a:r>
              <a:rPr lang="en-US" dirty="0" smtClean="0"/>
              <a:t>Switching back ON the UX45 UPS introduced some 8kHz</a:t>
            </a:r>
          </a:p>
          <a:p>
            <a:r>
              <a:rPr lang="en-US" dirty="0" smtClean="0"/>
              <a:t>Switching back ON the SR4 UPS brought in significant interference</a:t>
            </a:r>
          </a:p>
          <a:p>
            <a:endParaRPr lang="en-US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UPS in the SR4 is the main source of the 8kHz for ADT…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and observations in UX45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4771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52714" y="2387769"/>
            <a:ext cx="208628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 smtClean="0"/>
              <a:t>UX45+SR4 UPS ON</a:t>
            </a:r>
          </a:p>
          <a:p>
            <a:r>
              <a:rPr lang="en-US" sz="1100" dirty="0" smtClean="0"/>
              <a:t>Both UPS OFF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and observations in SR4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8kHz signal is product of the APC UPS pulse-width-modulator switching</a:t>
            </a:r>
          </a:p>
          <a:p>
            <a:endParaRPr lang="en-US" dirty="0" smtClean="0"/>
          </a:p>
          <a:p>
            <a:r>
              <a:rPr lang="en-US" dirty="0" smtClean="0"/>
              <a:t>Measured pollution (~8V@8kHz on 230V) is well within the UPS specs (&lt;5% Total Harmonic Distortion)</a:t>
            </a:r>
          </a:p>
          <a:p>
            <a:endParaRPr lang="en-US" dirty="0" smtClean="0"/>
          </a:p>
          <a:p>
            <a:r>
              <a:rPr lang="en-US" dirty="0" smtClean="0"/>
              <a:t>Investigation show that for ADT </a:t>
            </a:r>
            <a:r>
              <a:rPr lang="en-US" b="1" i="1" dirty="0" smtClean="0">
                <a:solidFill>
                  <a:srgbClr val="FF0000"/>
                </a:solidFill>
              </a:rPr>
              <a:t>the problem is most likely linked ground currents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709</Words>
  <Application>Microsoft Office PowerPoint</Application>
  <PresentationFormat>On-screen Show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8 kHz perturbations, investigations and follow-up for the transverse damper system (ADT, Point 4)</vt:lpstr>
      <vt:lpstr>The transverse damping system (ADT)</vt:lpstr>
      <vt:lpstr>ADT kicker voltage measurement (Nov. 2009)</vt:lpstr>
      <vt:lpstr>BBQ tune measurement (Dec. 2009)</vt:lpstr>
      <vt:lpstr>ADT drive signal</vt:lpstr>
      <vt:lpstr>Finding the suspect</vt:lpstr>
      <vt:lpstr>Measurements and observations in UX45</vt:lpstr>
      <vt:lpstr>Measurements and observations in UX45</vt:lpstr>
      <vt:lpstr>Measurements and observations in SR4</vt:lpstr>
      <vt:lpstr>Measurements and observations in SR4</vt:lpstr>
      <vt:lpstr>Measurements and observations in SR4</vt:lpstr>
      <vt:lpstr>Measurements and observations in SR4</vt:lpstr>
      <vt:lpstr>“Emergency” remedy for the ADT</vt:lpstr>
      <vt:lpstr>“Emergency” remedy for the ADT</vt:lpstr>
      <vt:lpstr>Slide 15</vt:lpstr>
      <vt:lpstr>Slide 16</vt:lpstr>
      <vt:lpstr>Suggested further follow-up of the problem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kHz perturbations, investigations and follow-up for the transverse damper system (ADT)</dc:title>
  <dc:creator>dvaluch</dc:creator>
  <cp:lastModifiedBy>Gianluigi ARDUINI</cp:lastModifiedBy>
  <cp:revision>69</cp:revision>
  <dcterms:created xsi:type="dcterms:W3CDTF">2010-03-02T23:40:03Z</dcterms:created>
  <dcterms:modified xsi:type="dcterms:W3CDTF">2010-07-28T14:34:22Z</dcterms:modified>
</cp:coreProperties>
</file>